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F5FE"/>
    <a:srgbClr val="ADECFD"/>
    <a:srgbClr val="CCECFF"/>
    <a:srgbClr val="66CCFF"/>
    <a:srgbClr val="FF99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775B-D876-41FF-874A-3F0AF706F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32AE6-7D69-45FE-A8B8-12C7FB8DB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D9741-BC8A-446C-9AF1-50363FAF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AAD51-DC25-4BEC-BFA9-7BBBA96F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E531C-5B48-4069-9808-098CFC02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94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22EB2-8D56-4EAD-9C8C-1CF63BFC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8704C-DDCA-49B9-A1A0-F0072CCFF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50F07-E0AE-4189-A37E-26277735E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7D48C-8A3C-49B4-ACEF-61C33ADF4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58E53-1C79-43D1-9A18-8B95A600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3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525368-4D5D-4CBC-89D5-25A1956B02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23A95-4ADA-4C37-B787-D639AE451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31340-B32A-4CF5-9EC9-8C8DE597D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692BC-B5F8-43FE-8A48-F5E9FC94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57190-F3FE-4E53-8C32-E09BA323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90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5BC67-E6A3-400F-89F9-E2D995565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5E370-A425-43D6-A627-29ED2AA60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8C0F3-CFE1-4097-8C3E-7AFFCADC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1A871-47E5-4346-92EF-59B722713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CD779-CD79-4028-8456-E79C504F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1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82FDD-6D71-496C-A1B6-31B962BF1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1A68D-22A4-4E8C-87CA-B904749BD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88847-403F-4E5B-AC17-1DF776BF3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32609-C059-4D6D-B0CF-8DDC53679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D5A21-DA86-4F0D-8F61-BAD67D4C3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8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41306-6B93-4067-8147-EDAC7839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AE3DF-A58C-4E41-961F-E4B19F9C3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38C88-47BF-4F65-9279-0A4145F5F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D717A-5F32-4141-927C-478A7BD5D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23892-C65E-46EB-A976-C861DA9F8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864F4-7540-405D-8201-7112D9C2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49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892DB-E776-4E5B-A663-02C92968E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58F34-2535-4F75-8B1E-1F669AED6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F088B1-621C-4DB5-B7D2-9037AD655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404E7D-6923-4527-B1BB-87C119E0A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25D8B5-5414-4BB1-8D80-267D116CB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E843D8-D23D-466D-AD96-9F5BB618F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12721C-8BD5-4129-B2FD-69DF7A1DF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70B9F4-B295-499E-9DCC-BCADC243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29A7E-228C-4684-8F94-2DD20D5AF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B114D2-4ECA-4848-A36F-01164DBED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CA203-36F4-461A-A5AA-1BA0C66D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66A46-D54D-45AF-9CB7-C66A9AD8F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85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8E99A7-ABF8-4F75-952E-4BA3FF582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4B7BBF-7E43-4AA8-8A3D-BEFC733A2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A9228-B80C-4FC7-BF78-DCDF50DE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49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CFE20-CACC-4B0F-A75B-97DA500BF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51785-386C-47F8-B75C-86307AEAA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2092A-F9D9-4618-9EB7-68717616E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DE40F-C457-4E1C-83C8-B5A258F8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7B02F-4647-43BB-9BE1-93A2016FD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055E3-F01A-45F4-B9DD-50DC48CFA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94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3D829-F937-423D-BEA0-826C0EA21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253285-9A47-48E6-A517-1DD4CD84E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5D830-8934-4F7D-AE8E-C62C4C867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30653-E9A3-4947-B1C3-E61B44B3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235F2-B012-4C66-A56D-66DEA25F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7A6E5-9F01-4ED3-BB43-4086C7397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90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797EB5-A3E3-46CA-B2AB-3CB98D1A1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B3350-A53D-4E38-993E-5C661B3B0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02FA9-1B3C-4E8F-A22A-19BB1F536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EEF74-CB13-46D1-AD73-E6AA8AF6D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8A5EF-C27B-4A7E-A780-6ED74DFA36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44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IEnquiries@planninginspectorate.gov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993609F-D5F3-411A-998A-5BADA0982370}"/>
              </a:ext>
            </a:extLst>
          </p:cNvPr>
          <p:cNvSpPr/>
          <p:nvPr/>
        </p:nvSpPr>
        <p:spPr>
          <a:xfrm>
            <a:off x="2761645" y="1214514"/>
            <a:ext cx="2622550" cy="4953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Cyfarwyddwr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Gweeithrediadau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Graham Stallwood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02EEB26-0E35-4251-9CA1-62764B920A21}"/>
              </a:ext>
            </a:extLst>
          </p:cNvPr>
          <p:cNvSpPr/>
          <p:nvPr/>
        </p:nvSpPr>
        <p:spPr>
          <a:xfrm>
            <a:off x="2761645" y="1972883"/>
            <a:ext cx="2622550" cy="50164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Pennaeth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Gweithrediadau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(Gwaith </a:t>
            </a:r>
            <a:r>
              <a:rPr lang="en-GB" sz="1000" b="1" dirty="0" err="1">
                <a:solidFill>
                  <a:schemeClr val="tx1"/>
                </a:solidFill>
              </a:rPr>
              <a:t>Achosion</a:t>
            </a:r>
            <a:r>
              <a:rPr lang="en-GB" sz="1000" b="1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Simone Wilding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76DA0CE-D46B-42EA-8EC2-5E5E811BEF39}"/>
              </a:ext>
            </a:extLst>
          </p:cNvPr>
          <p:cNvSpPr/>
          <p:nvPr/>
        </p:nvSpPr>
        <p:spPr>
          <a:xfrm>
            <a:off x="498108" y="3760161"/>
            <a:ext cx="1892840" cy="4953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Arweinydd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Gweithrediadau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Kay Sully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CCD62A6-60CC-492B-8CF7-4186ACF7E20C}"/>
              </a:ext>
            </a:extLst>
          </p:cNvPr>
          <p:cNvSpPr/>
          <p:nvPr/>
        </p:nvSpPr>
        <p:spPr>
          <a:xfrm>
            <a:off x="4742059" y="3751330"/>
            <a:ext cx="1879834" cy="4953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Arweinydd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Gweithrediadau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Gail Boyle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2447CAE-4789-4F5E-8C4C-B21EE3CE0982}"/>
              </a:ext>
            </a:extLst>
          </p:cNvPr>
          <p:cNvSpPr/>
          <p:nvPr/>
        </p:nvSpPr>
        <p:spPr>
          <a:xfrm>
            <a:off x="2621687" y="3760161"/>
            <a:ext cx="1892780" cy="4953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Arweinydd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Gweithrediadau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Chris White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7E07C7D-3997-46C2-982F-DA2410DF793F}"/>
              </a:ext>
            </a:extLst>
          </p:cNvPr>
          <p:cNvSpPr/>
          <p:nvPr/>
        </p:nvSpPr>
        <p:spPr>
          <a:xfrm>
            <a:off x="498111" y="4522160"/>
            <a:ext cx="856909" cy="7054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00" b="1" dirty="0" err="1">
                <a:solidFill>
                  <a:schemeClr val="tx1"/>
                </a:solidFill>
              </a:rPr>
              <a:t>Rheolwr</a:t>
            </a:r>
            <a:endParaRPr lang="en-GB" sz="700" b="1" dirty="0">
              <a:solidFill>
                <a:schemeClr val="tx1"/>
              </a:solidFill>
            </a:endParaRPr>
          </a:p>
          <a:p>
            <a:pPr algn="ctr"/>
            <a:r>
              <a:rPr lang="en-GB" sz="700" b="1" dirty="0" err="1">
                <a:solidFill>
                  <a:schemeClr val="tx1"/>
                </a:solidFill>
              </a:rPr>
              <a:t>Gweithrediadau</a:t>
            </a:r>
            <a:endParaRPr lang="en-GB" sz="70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Martin Almond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763C52F-5DCB-440F-8844-1242114B39B8}"/>
              </a:ext>
            </a:extLst>
          </p:cNvPr>
          <p:cNvSpPr/>
          <p:nvPr/>
        </p:nvSpPr>
        <p:spPr>
          <a:xfrm>
            <a:off x="498108" y="2998161"/>
            <a:ext cx="1892841" cy="4953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/>
              <a:t>Tîm</a:t>
            </a:r>
            <a:r>
              <a:rPr lang="en-GB" sz="1000" b="1" dirty="0"/>
              <a:t> </a:t>
            </a:r>
            <a:r>
              <a:rPr lang="en-GB" sz="1000" b="1" dirty="0" err="1"/>
              <a:t>Trafnidiaeth</a:t>
            </a:r>
            <a:endParaRPr lang="en-GB" sz="1000" b="1" dirty="0"/>
          </a:p>
          <a:p>
            <a:pPr algn="ctr"/>
            <a:r>
              <a:rPr lang="en-GB" sz="800" i="1" dirty="0" err="1"/>
              <a:t>Priffyrdd</a:t>
            </a:r>
            <a:r>
              <a:rPr lang="en-GB" sz="800" i="1" dirty="0"/>
              <a:t> a </a:t>
            </a:r>
            <a:r>
              <a:rPr lang="en-GB" sz="800" i="1" dirty="0" err="1"/>
              <a:t>meysydd</a:t>
            </a:r>
            <a:r>
              <a:rPr lang="en-GB" sz="800" i="1" dirty="0"/>
              <a:t> </a:t>
            </a:r>
            <a:r>
              <a:rPr lang="en-GB" sz="800" i="1" dirty="0" err="1"/>
              <a:t>awyr</a:t>
            </a:r>
            <a:endParaRPr lang="en-GB" sz="800" i="1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94EAC09-39E4-4786-8A69-6EC56B476959}"/>
              </a:ext>
            </a:extLst>
          </p:cNvPr>
          <p:cNvSpPr/>
          <p:nvPr/>
        </p:nvSpPr>
        <p:spPr>
          <a:xfrm>
            <a:off x="4742058" y="2993446"/>
            <a:ext cx="1879835" cy="50164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/>
              <a:t>Tîm</a:t>
            </a:r>
            <a:r>
              <a:rPr lang="en-GB" sz="1000" b="1" dirty="0"/>
              <a:t> </a:t>
            </a:r>
            <a:r>
              <a:rPr lang="en-GB" sz="1000" b="1" dirty="0" err="1"/>
              <a:t>yr</a:t>
            </a:r>
            <a:r>
              <a:rPr lang="en-GB" sz="1000" b="1" dirty="0"/>
              <a:t> </a:t>
            </a:r>
            <a:r>
              <a:rPr lang="en-GB" sz="1000" b="1" dirty="0" err="1"/>
              <a:t>Amgylchedd</a:t>
            </a:r>
            <a:endParaRPr lang="en-GB" sz="1000" b="1" dirty="0"/>
          </a:p>
          <a:p>
            <a:pPr algn="ctr"/>
            <a:r>
              <a:rPr lang="en-GB" sz="800" i="1" dirty="0" err="1"/>
              <a:t>Dŵr</a:t>
            </a:r>
            <a:r>
              <a:rPr lang="en-GB" sz="800" i="1" dirty="0"/>
              <a:t>, </a:t>
            </a:r>
            <a:r>
              <a:rPr lang="en-GB" sz="800" i="1" dirty="0" err="1"/>
              <a:t>rheilffyrdd</a:t>
            </a:r>
            <a:r>
              <a:rPr lang="en-GB" sz="800" i="1" dirty="0"/>
              <a:t>, </a:t>
            </a:r>
            <a:r>
              <a:rPr lang="en-GB" sz="800" i="1" dirty="0" err="1"/>
              <a:t>porthladdoedd</a:t>
            </a:r>
            <a:r>
              <a:rPr lang="en-GB" sz="800" i="1" dirty="0"/>
              <a:t>, </a:t>
            </a:r>
            <a:r>
              <a:rPr lang="en-GB" sz="800" i="1" dirty="0" err="1"/>
              <a:t>busnes</a:t>
            </a:r>
            <a:r>
              <a:rPr lang="en-GB" sz="800" i="1" dirty="0"/>
              <a:t> a </a:t>
            </a:r>
            <a:r>
              <a:rPr lang="en-GB" sz="800" i="1" dirty="0" err="1"/>
              <a:t>masnachol</a:t>
            </a:r>
            <a:r>
              <a:rPr lang="en-GB" sz="800" i="1" dirty="0"/>
              <a:t> </a:t>
            </a:r>
            <a:r>
              <a:rPr lang="en-GB" sz="800" i="1" dirty="0" err="1"/>
              <a:t>ayb</a:t>
            </a:r>
            <a:endParaRPr lang="en-GB" sz="800" i="1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BE7944B-D6B4-46D2-93B6-0A0E033C853C}"/>
              </a:ext>
            </a:extLst>
          </p:cNvPr>
          <p:cNvSpPr/>
          <p:nvPr/>
        </p:nvSpPr>
        <p:spPr>
          <a:xfrm>
            <a:off x="2621688" y="2994318"/>
            <a:ext cx="1892779" cy="4953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/>
              <a:t>Tîm</a:t>
            </a:r>
            <a:r>
              <a:rPr lang="en-GB" sz="1000" b="1" dirty="0"/>
              <a:t> </a:t>
            </a:r>
            <a:r>
              <a:rPr lang="en-GB" sz="1000" b="1" dirty="0" err="1"/>
              <a:t>Ynni</a:t>
            </a:r>
            <a:endParaRPr lang="en-GB" sz="1000" b="1" dirty="0"/>
          </a:p>
          <a:p>
            <a:pPr algn="ctr"/>
            <a:r>
              <a:rPr lang="en-GB" sz="800" i="1" dirty="0" err="1"/>
              <a:t>Gorsafoedd</a:t>
            </a:r>
            <a:r>
              <a:rPr lang="en-GB" sz="800" i="1" dirty="0"/>
              <a:t> </a:t>
            </a:r>
            <a:r>
              <a:rPr lang="en-GB" sz="800" i="1" dirty="0" err="1"/>
              <a:t>cynhyrchu</a:t>
            </a:r>
            <a:r>
              <a:rPr lang="en-GB" sz="800" i="1" dirty="0"/>
              <a:t>, </a:t>
            </a:r>
            <a:r>
              <a:rPr lang="en-GB" sz="800" i="1" dirty="0" err="1"/>
              <a:t>llinellau</a:t>
            </a:r>
            <a:r>
              <a:rPr lang="en-GB" sz="800" i="1" dirty="0"/>
              <a:t> </a:t>
            </a:r>
            <a:r>
              <a:rPr lang="en-GB" sz="800" i="1" dirty="0" err="1"/>
              <a:t>trydan</a:t>
            </a:r>
            <a:r>
              <a:rPr lang="en-GB" sz="800" i="1" dirty="0"/>
              <a:t> </a:t>
            </a:r>
            <a:r>
              <a:rPr lang="en-GB" sz="800" i="1" dirty="0" err="1"/>
              <a:t>ayb</a:t>
            </a:r>
            <a:endParaRPr lang="en-GB" sz="800" i="1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34DCDAF-CDB4-4964-909F-60897F8CCD15}"/>
              </a:ext>
            </a:extLst>
          </p:cNvPr>
          <p:cNvSpPr/>
          <p:nvPr/>
        </p:nvSpPr>
        <p:spPr>
          <a:xfrm>
            <a:off x="9166064" y="2993446"/>
            <a:ext cx="2622550" cy="4999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Tîm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Gwasanaethau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Amgylcheddo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AEA </a:t>
            </a:r>
            <a:r>
              <a:rPr lang="en-GB" sz="800" i="1" dirty="0" err="1">
                <a:solidFill>
                  <a:schemeClr val="tx1"/>
                </a:solidFill>
              </a:rPr>
              <a:t>arbenigol</a:t>
            </a:r>
            <a:r>
              <a:rPr lang="en-GB" sz="800" i="1" dirty="0">
                <a:solidFill>
                  <a:schemeClr val="tx1"/>
                </a:solidFill>
              </a:rPr>
              <a:t> a </a:t>
            </a:r>
            <a:r>
              <a:rPr lang="en-GB" sz="800" i="1" dirty="0" err="1">
                <a:solidFill>
                  <a:schemeClr val="tx1"/>
                </a:solidFill>
              </a:rPr>
              <a:t>chyngor</a:t>
            </a:r>
            <a:r>
              <a:rPr lang="en-GB" sz="800" i="1" dirty="0">
                <a:solidFill>
                  <a:schemeClr val="tx1"/>
                </a:solidFill>
              </a:rPr>
              <a:t> </a:t>
            </a:r>
            <a:r>
              <a:rPr lang="en-GB" sz="800" i="1" dirty="0" err="1">
                <a:solidFill>
                  <a:schemeClr val="tx1"/>
                </a:solidFill>
              </a:rPr>
              <a:t>ar</a:t>
            </a:r>
            <a:endParaRPr lang="en-GB" sz="800" i="1" dirty="0">
              <a:solidFill>
                <a:schemeClr val="tx1"/>
              </a:solidFill>
            </a:endParaRPr>
          </a:p>
          <a:p>
            <a:pPr algn="ctr"/>
            <a:r>
              <a:rPr lang="en-GB" sz="800" i="1" dirty="0" err="1">
                <a:solidFill>
                  <a:schemeClr val="tx1"/>
                </a:solidFill>
              </a:rPr>
              <a:t>hawliau</a:t>
            </a:r>
            <a:r>
              <a:rPr lang="en-GB" sz="800" i="1" dirty="0">
                <a:solidFill>
                  <a:schemeClr val="tx1"/>
                </a:solidFill>
              </a:rPr>
              <a:t> </a:t>
            </a:r>
            <a:r>
              <a:rPr lang="en-GB" sz="800" i="1" dirty="0" err="1">
                <a:solidFill>
                  <a:schemeClr val="tx1"/>
                </a:solidFill>
              </a:rPr>
              <a:t>tir</a:t>
            </a:r>
            <a:endParaRPr lang="en-GB" sz="800" i="1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74B95C8-ADBC-4A7A-B400-D36D7BE19307}"/>
              </a:ext>
            </a:extLst>
          </p:cNvPr>
          <p:cNvSpPr/>
          <p:nvPr/>
        </p:nvSpPr>
        <p:spPr>
          <a:xfrm>
            <a:off x="9166064" y="3744201"/>
            <a:ext cx="2622550" cy="49763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Arweinydd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Gweithrediadau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Helen Lancaster, Andrew Luke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BC694EE-0CF8-4605-B002-4EC1C754F743}"/>
              </a:ext>
            </a:extLst>
          </p:cNvPr>
          <p:cNvSpPr/>
          <p:nvPr/>
        </p:nvSpPr>
        <p:spPr>
          <a:xfrm>
            <a:off x="9166063" y="1964174"/>
            <a:ext cx="2622548" cy="5016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Pennaeth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Gweithrediadau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(</a:t>
            </a:r>
            <a:r>
              <a:rPr lang="en-GB" sz="1000" b="1" dirty="0" err="1">
                <a:solidFill>
                  <a:schemeClr val="tx1"/>
                </a:solidFill>
              </a:rPr>
              <a:t>Gweithrediadau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Canolog</a:t>
            </a:r>
            <a:r>
              <a:rPr lang="en-GB" sz="1000" b="1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David Price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202E7FF-B239-4C47-B522-5BE3AAB59902}"/>
              </a:ext>
            </a:extLst>
          </p:cNvPr>
          <p:cNvSpPr/>
          <p:nvPr/>
        </p:nvSpPr>
        <p:spPr>
          <a:xfrm>
            <a:off x="9166064" y="4518215"/>
            <a:ext cx="2622550" cy="70543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Uwch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Gynghorwyr</a:t>
            </a:r>
            <a:r>
              <a:rPr lang="en-GB" sz="1000" b="1" dirty="0">
                <a:solidFill>
                  <a:schemeClr val="tx1"/>
                </a:solidFill>
              </a:rPr>
              <a:t> EIA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6684AAD-2A6D-4D51-89A7-F505AFED356B}"/>
              </a:ext>
            </a:extLst>
          </p:cNvPr>
          <p:cNvSpPr/>
          <p:nvPr/>
        </p:nvSpPr>
        <p:spPr>
          <a:xfrm>
            <a:off x="9166063" y="5492161"/>
            <a:ext cx="2622550" cy="70543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Chynghorwyr</a:t>
            </a:r>
            <a:r>
              <a:rPr lang="en-GB" sz="1000" b="1" dirty="0">
                <a:solidFill>
                  <a:schemeClr val="tx1"/>
                </a:solidFill>
              </a:rPr>
              <a:t> EIA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84113B5-D213-4A98-A24A-420E57EDA55D}"/>
              </a:ext>
            </a:extLst>
          </p:cNvPr>
          <p:cNvSpPr/>
          <p:nvPr/>
        </p:nvSpPr>
        <p:spPr>
          <a:xfrm>
            <a:off x="494573" y="1972881"/>
            <a:ext cx="1921154" cy="50640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Arweinydd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Proffesiynol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ar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gyfer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Seilwaith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Pauleen Lane</a:t>
            </a:r>
          </a:p>
        </p:txBody>
      </p:sp>
      <p:pic>
        <p:nvPicPr>
          <p:cNvPr id="30" name="Picture 29" descr="Digital PINS logo (A4 sizing)">
            <a:extLst>
              <a:ext uri="{FF2B5EF4-FFF2-40B4-BE49-F238E27FC236}">
                <a16:creationId xmlns:a16="http://schemas.microsoft.com/office/drawing/2014/main" id="{DF620725-1387-4996-A763-A94D31F75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062" y="262809"/>
            <a:ext cx="3339861" cy="348773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00716B-F1AE-4EC4-8ABD-873BF5B4149F}"/>
              </a:ext>
            </a:extLst>
          </p:cNvPr>
          <p:cNvSpPr txBox="1"/>
          <p:nvPr/>
        </p:nvSpPr>
        <p:spPr>
          <a:xfrm>
            <a:off x="6163583" y="707182"/>
            <a:ext cx="565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/>
              <a:t>National Infrastructure Planning – Team Structure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2B502E9-340E-4E7E-9BFB-44CBD5ADEFB3}"/>
              </a:ext>
            </a:extLst>
          </p:cNvPr>
          <p:cNvSpPr txBox="1"/>
          <p:nvPr/>
        </p:nvSpPr>
        <p:spPr>
          <a:xfrm>
            <a:off x="7201808" y="1146943"/>
            <a:ext cx="461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/>
              <a:t>Customer Services: 0303 444 5000</a:t>
            </a:r>
          </a:p>
          <a:p>
            <a:pPr algn="r"/>
            <a:r>
              <a:rPr lang="en-GB" sz="1400" b="1" dirty="0"/>
              <a:t>Email: </a:t>
            </a:r>
            <a:r>
              <a:rPr lang="en-GB" sz="1400" b="1" dirty="0">
                <a:hlinkClick r:id="rId3"/>
              </a:rPr>
              <a:t>NIEnquiries@planninginspectorate.gov.uk</a:t>
            </a:r>
            <a:r>
              <a:rPr lang="en-GB" sz="1400" b="1" dirty="0"/>
              <a:t> 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C0C0F74-CCC8-4B18-87E3-251A67908868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4072588" y="1709814"/>
            <a:ext cx="332" cy="26306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119D0A-9EB7-4A43-905C-A2B5CA5E1FF4}"/>
              </a:ext>
            </a:extLst>
          </p:cNvPr>
          <p:cNvCxnSpPr>
            <a:cxnSpLocks/>
          </p:cNvCxnSpPr>
          <p:nvPr/>
        </p:nvCxnSpPr>
        <p:spPr>
          <a:xfrm>
            <a:off x="3566503" y="3500799"/>
            <a:ext cx="0" cy="266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8A26DD0-B8BB-4529-824D-0ADD8B8BEE5D}"/>
              </a:ext>
            </a:extLst>
          </p:cNvPr>
          <p:cNvCxnSpPr>
            <a:cxnSpLocks/>
          </p:cNvCxnSpPr>
          <p:nvPr/>
        </p:nvCxnSpPr>
        <p:spPr>
          <a:xfrm>
            <a:off x="1444528" y="3493479"/>
            <a:ext cx="0" cy="266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8D70727-F59E-4185-A8A3-9E055F9F13EC}"/>
              </a:ext>
            </a:extLst>
          </p:cNvPr>
          <p:cNvCxnSpPr>
            <a:cxnSpLocks/>
          </p:cNvCxnSpPr>
          <p:nvPr/>
        </p:nvCxnSpPr>
        <p:spPr>
          <a:xfrm>
            <a:off x="1444528" y="2733758"/>
            <a:ext cx="0" cy="2567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46BB05E-D320-4819-A1AF-2B38AF3582D8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3566503" y="2733758"/>
            <a:ext cx="1575" cy="2605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A2DCA71-8CF0-4B35-BC9D-8B44B2CBD535}"/>
              </a:ext>
            </a:extLst>
          </p:cNvPr>
          <p:cNvCxnSpPr>
            <a:cxnSpLocks/>
          </p:cNvCxnSpPr>
          <p:nvPr/>
        </p:nvCxnSpPr>
        <p:spPr>
          <a:xfrm>
            <a:off x="7896228" y="2600065"/>
            <a:ext cx="0" cy="39000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69A3F1E-49F2-4248-9537-C06A570BC43F}"/>
              </a:ext>
            </a:extLst>
          </p:cNvPr>
          <p:cNvCxnSpPr>
            <a:cxnSpLocks/>
          </p:cNvCxnSpPr>
          <p:nvPr/>
        </p:nvCxnSpPr>
        <p:spPr>
          <a:xfrm flipV="1">
            <a:off x="1455150" y="2731838"/>
            <a:ext cx="4214506" cy="1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93282C1-07AC-4FFD-8FD2-D8E162196FCE}"/>
              </a:ext>
            </a:extLst>
          </p:cNvPr>
          <p:cNvCxnSpPr>
            <a:cxnSpLocks/>
          </p:cNvCxnSpPr>
          <p:nvPr/>
        </p:nvCxnSpPr>
        <p:spPr>
          <a:xfrm>
            <a:off x="5173401" y="4254748"/>
            <a:ext cx="0" cy="27883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048D2BF-0D1F-4BDA-8F4F-FE9D054B2A71}"/>
              </a:ext>
            </a:extLst>
          </p:cNvPr>
          <p:cNvCxnSpPr>
            <a:cxnSpLocks/>
          </p:cNvCxnSpPr>
          <p:nvPr/>
        </p:nvCxnSpPr>
        <p:spPr>
          <a:xfrm>
            <a:off x="3051900" y="4254748"/>
            <a:ext cx="0" cy="266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E2E12E0-6832-4F07-A23C-E3D69D7EE486}"/>
              </a:ext>
            </a:extLst>
          </p:cNvPr>
          <p:cNvCxnSpPr>
            <a:cxnSpLocks/>
          </p:cNvCxnSpPr>
          <p:nvPr/>
        </p:nvCxnSpPr>
        <p:spPr>
          <a:xfrm>
            <a:off x="923455" y="4255113"/>
            <a:ext cx="0" cy="266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DDF4593-AF83-4150-B495-4FF13B024522}"/>
              </a:ext>
            </a:extLst>
          </p:cNvPr>
          <p:cNvCxnSpPr>
            <a:cxnSpLocks/>
            <a:stCxn id="12" idx="2"/>
            <a:endCxn id="187" idx="0"/>
          </p:cNvCxnSpPr>
          <p:nvPr/>
        </p:nvCxnSpPr>
        <p:spPr>
          <a:xfrm flipH="1">
            <a:off x="922358" y="5227576"/>
            <a:ext cx="4208" cy="26460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A9898F5-FD59-4875-A3A4-0F9F7A29FB1F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5732962" y="2214999"/>
            <a:ext cx="34331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467A690-A922-449E-B564-8A012415A03E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4072920" y="2474532"/>
            <a:ext cx="0" cy="2605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79304D5-1361-4FEB-ABE9-92A9E67B150E}"/>
              </a:ext>
            </a:extLst>
          </p:cNvPr>
          <p:cNvCxnSpPr>
            <a:cxnSpLocks/>
          </p:cNvCxnSpPr>
          <p:nvPr/>
        </p:nvCxnSpPr>
        <p:spPr>
          <a:xfrm>
            <a:off x="5384195" y="1461171"/>
            <a:ext cx="3646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B3DEFC4A-1062-4107-A796-CC96C46DCDA3}"/>
              </a:ext>
            </a:extLst>
          </p:cNvPr>
          <p:cNvCxnSpPr>
            <a:cxnSpLocks/>
            <a:stCxn id="23" idx="2"/>
            <a:endCxn id="21" idx="0"/>
          </p:cNvCxnSpPr>
          <p:nvPr/>
        </p:nvCxnSpPr>
        <p:spPr>
          <a:xfrm>
            <a:off x="10477337" y="2465824"/>
            <a:ext cx="2" cy="52762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82506512-3337-4D00-B3BC-D79209926F3B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>
            <a:off x="10477339" y="3493375"/>
            <a:ext cx="0" cy="2508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60F5214-2D65-415D-BAE8-F4EC7BC01FCA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>
            <a:off x="10477339" y="4241832"/>
            <a:ext cx="0" cy="27638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BEA5AC41-3F97-4520-BFFB-F2207D299DE5}"/>
              </a:ext>
            </a:extLst>
          </p:cNvPr>
          <p:cNvCxnSpPr>
            <a:cxnSpLocks/>
            <a:stCxn id="24" idx="2"/>
            <a:endCxn id="25" idx="0"/>
          </p:cNvCxnSpPr>
          <p:nvPr/>
        </p:nvCxnSpPr>
        <p:spPr>
          <a:xfrm flipH="1">
            <a:off x="10477338" y="5223645"/>
            <a:ext cx="1" cy="2685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6FD2C95-4486-4C43-BE3F-612F72C93E84}"/>
              </a:ext>
            </a:extLst>
          </p:cNvPr>
          <p:cNvCxnSpPr>
            <a:cxnSpLocks/>
          </p:cNvCxnSpPr>
          <p:nvPr/>
        </p:nvCxnSpPr>
        <p:spPr>
          <a:xfrm flipV="1">
            <a:off x="5748879" y="1461171"/>
            <a:ext cx="0" cy="7625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: Rounded Corners 183">
            <a:extLst>
              <a:ext uri="{FF2B5EF4-FFF2-40B4-BE49-F238E27FC236}">
                <a16:creationId xmlns:a16="http://schemas.microsoft.com/office/drawing/2014/main" id="{A2034390-5E37-4BF4-AE7E-5FE66B963395}"/>
              </a:ext>
            </a:extLst>
          </p:cNvPr>
          <p:cNvSpPr/>
          <p:nvPr/>
        </p:nvSpPr>
        <p:spPr>
          <a:xfrm>
            <a:off x="1535154" y="4522160"/>
            <a:ext cx="858024" cy="70541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Rheolwyr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Arolygwyr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86" name="Straight Arrow Connector 185">
            <a:extLst>
              <a:ext uri="{FF2B5EF4-FFF2-40B4-BE49-F238E27FC236}">
                <a16:creationId xmlns:a16="http://schemas.microsoft.com/office/drawing/2014/main" id="{745E13C8-F0F3-4CD5-A36D-3B5F581A66AA}"/>
              </a:ext>
            </a:extLst>
          </p:cNvPr>
          <p:cNvCxnSpPr>
            <a:cxnSpLocks/>
            <a:endCxn id="184" idx="0"/>
          </p:cNvCxnSpPr>
          <p:nvPr/>
        </p:nvCxnSpPr>
        <p:spPr>
          <a:xfrm>
            <a:off x="1964166" y="4254748"/>
            <a:ext cx="0" cy="26741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: Rounded Corners 186">
            <a:extLst>
              <a:ext uri="{FF2B5EF4-FFF2-40B4-BE49-F238E27FC236}">
                <a16:creationId xmlns:a16="http://schemas.microsoft.com/office/drawing/2014/main" id="{366B47DA-9075-40CB-9B26-D89628C854A5}"/>
              </a:ext>
            </a:extLst>
          </p:cNvPr>
          <p:cNvSpPr/>
          <p:nvPr/>
        </p:nvSpPr>
        <p:spPr>
          <a:xfrm>
            <a:off x="489694" y="5492177"/>
            <a:ext cx="865327" cy="7054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Timau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Achos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D1E89A3C-3586-47CD-9D20-BFC3C59993DB}"/>
              </a:ext>
            </a:extLst>
          </p:cNvPr>
          <p:cNvCxnSpPr>
            <a:cxnSpLocks/>
            <a:stCxn id="184" idx="2"/>
            <a:endCxn id="201" idx="0"/>
          </p:cNvCxnSpPr>
          <p:nvPr/>
        </p:nvCxnSpPr>
        <p:spPr>
          <a:xfrm flipH="1">
            <a:off x="1963052" y="5227576"/>
            <a:ext cx="1114" cy="27030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C4CE6640-8F43-41F3-BA7E-5786566E4047}"/>
              </a:ext>
            </a:extLst>
          </p:cNvPr>
          <p:cNvSpPr/>
          <p:nvPr/>
        </p:nvSpPr>
        <p:spPr>
          <a:xfrm>
            <a:off x="1535155" y="5497885"/>
            <a:ext cx="855794" cy="6997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Arolygwyr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Archwilio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2" name="Rectangle: Rounded Corners 201">
            <a:extLst>
              <a:ext uri="{FF2B5EF4-FFF2-40B4-BE49-F238E27FC236}">
                <a16:creationId xmlns:a16="http://schemas.microsoft.com/office/drawing/2014/main" id="{DECC8A76-8EB3-4144-A128-E2865B99DABC}"/>
              </a:ext>
            </a:extLst>
          </p:cNvPr>
          <p:cNvSpPr/>
          <p:nvPr/>
        </p:nvSpPr>
        <p:spPr>
          <a:xfrm>
            <a:off x="2616145" y="4518214"/>
            <a:ext cx="858024" cy="71685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00" b="1" dirty="0" err="1">
                <a:solidFill>
                  <a:schemeClr val="tx1"/>
                </a:solidFill>
              </a:rPr>
              <a:t>Rheolwr</a:t>
            </a:r>
            <a:endParaRPr lang="en-GB" sz="700" b="1" dirty="0">
              <a:solidFill>
                <a:schemeClr val="tx1"/>
              </a:solidFill>
            </a:endParaRPr>
          </a:p>
          <a:p>
            <a:pPr algn="ctr"/>
            <a:r>
              <a:rPr lang="en-GB" sz="700" b="1" dirty="0" err="1">
                <a:solidFill>
                  <a:schemeClr val="tx1"/>
                </a:solidFill>
              </a:rPr>
              <a:t>Gweithrediadau</a:t>
            </a:r>
            <a:endParaRPr lang="en-GB" sz="70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Hefin Jones</a:t>
            </a:r>
          </a:p>
        </p:txBody>
      </p:sp>
      <p:sp>
        <p:nvSpPr>
          <p:cNvPr id="205" name="Rectangle: Rounded Corners 204">
            <a:extLst>
              <a:ext uri="{FF2B5EF4-FFF2-40B4-BE49-F238E27FC236}">
                <a16:creationId xmlns:a16="http://schemas.microsoft.com/office/drawing/2014/main" id="{A2A50BE3-7CD6-4892-88FF-6F705F6AC109}"/>
              </a:ext>
            </a:extLst>
          </p:cNvPr>
          <p:cNvSpPr/>
          <p:nvPr/>
        </p:nvSpPr>
        <p:spPr>
          <a:xfrm>
            <a:off x="2617573" y="5497861"/>
            <a:ext cx="865327" cy="71114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Timau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Achos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09" name="Rectangle: Rounded Corners 208">
            <a:extLst>
              <a:ext uri="{FF2B5EF4-FFF2-40B4-BE49-F238E27FC236}">
                <a16:creationId xmlns:a16="http://schemas.microsoft.com/office/drawing/2014/main" id="{382F6369-63D9-48A5-A9EB-6FB0678CBA25}"/>
              </a:ext>
            </a:extLst>
          </p:cNvPr>
          <p:cNvSpPr/>
          <p:nvPr/>
        </p:nvSpPr>
        <p:spPr>
          <a:xfrm>
            <a:off x="4745452" y="4533585"/>
            <a:ext cx="855897" cy="7265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00" b="1" dirty="0" err="1">
                <a:solidFill>
                  <a:schemeClr val="tx1"/>
                </a:solidFill>
              </a:rPr>
              <a:t>Rheolwr</a:t>
            </a:r>
            <a:endParaRPr lang="en-GB" sz="700" b="1" dirty="0">
              <a:solidFill>
                <a:schemeClr val="tx1"/>
              </a:solidFill>
            </a:endParaRPr>
          </a:p>
          <a:p>
            <a:pPr algn="ctr"/>
            <a:r>
              <a:rPr lang="en-GB" sz="700" b="1" dirty="0" err="1">
                <a:solidFill>
                  <a:schemeClr val="tx1"/>
                </a:solidFill>
              </a:rPr>
              <a:t>Gweithrediadau</a:t>
            </a:r>
            <a:endParaRPr lang="en-GB" sz="70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Jolyon Wootton</a:t>
            </a:r>
          </a:p>
        </p:txBody>
      </p:sp>
      <p:cxnSp>
        <p:nvCxnSpPr>
          <p:cNvPr id="210" name="Straight Arrow Connector 209">
            <a:extLst>
              <a:ext uri="{FF2B5EF4-FFF2-40B4-BE49-F238E27FC236}">
                <a16:creationId xmlns:a16="http://schemas.microsoft.com/office/drawing/2014/main" id="{97E23C17-52D8-4B6E-8D9A-BC5CB920982F}"/>
              </a:ext>
            </a:extLst>
          </p:cNvPr>
          <p:cNvCxnSpPr>
            <a:cxnSpLocks/>
            <a:stCxn id="209" idx="2"/>
            <a:endCxn id="212" idx="0"/>
          </p:cNvCxnSpPr>
          <p:nvPr/>
        </p:nvCxnSpPr>
        <p:spPr>
          <a:xfrm>
            <a:off x="5173401" y="5260086"/>
            <a:ext cx="1455" cy="2354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Rectangle: Rounded Corners 211">
            <a:extLst>
              <a:ext uri="{FF2B5EF4-FFF2-40B4-BE49-F238E27FC236}">
                <a16:creationId xmlns:a16="http://schemas.microsoft.com/office/drawing/2014/main" id="{9B9F310F-883E-4FAB-A534-5D888CD5FD17}"/>
              </a:ext>
            </a:extLst>
          </p:cNvPr>
          <p:cNvSpPr/>
          <p:nvPr/>
        </p:nvSpPr>
        <p:spPr>
          <a:xfrm>
            <a:off x="4751704" y="5495530"/>
            <a:ext cx="846303" cy="7207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Timau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Achos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6E55BDFD-3DD3-459D-84FE-C024BC0A4E8E}"/>
              </a:ext>
            </a:extLst>
          </p:cNvPr>
          <p:cNvCxnSpPr>
            <a:cxnSpLocks/>
          </p:cNvCxnSpPr>
          <p:nvPr/>
        </p:nvCxnSpPr>
        <p:spPr>
          <a:xfrm flipH="1">
            <a:off x="7424674" y="5231324"/>
            <a:ext cx="2127" cy="2531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F6775FDC-7E40-404E-9424-8D9F2F2F24B6}"/>
              </a:ext>
            </a:extLst>
          </p:cNvPr>
          <p:cNvCxnSpPr>
            <a:cxnSpLocks/>
          </p:cNvCxnSpPr>
          <p:nvPr/>
        </p:nvCxnSpPr>
        <p:spPr>
          <a:xfrm>
            <a:off x="7424674" y="4230038"/>
            <a:ext cx="0" cy="2999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EF2834D5-86D5-48D4-90F3-65F8F4F694A7}"/>
              </a:ext>
            </a:extLst>
          </p:cNvPr>
          <p:cNvSpPr/>
          <p:nvPr/>
        </p:nvSpPr>
        <p:spPr>
          <a:xfrm>
            <a:off x="498109" y="1211471"/>
            <a:ext cx="1921154" cy="50436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Cyfarwyddwr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Strategaeth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Sean Canavan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FBC1D6C8-C516-4501-8B26-81BF7A6505EA}"/>
              </a:ext>
            </a:extLst>
          </p:cNvPr>
          <p:cNvCxnSpPr>
            <a:cxnSpLocks/>
          </p:cNvCxnSpPr>
          <p:nvPr/>
        </p:nvCxnSpPr>
        <p:spPr>
          <a:xfrm flipH="1">
            <a:off x="1458686" y="1707115"/>
            <a:ext cx="332" cy="26306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B35C3BCB-CD25-4065-B3B0-4DA7414FE228}"/>
              </a:ext>
            </a:extLst>
          </p:cNvPr>
          <p:cNvSpPr/>
          <p:nvPr/>
        </p:nvSpPr>
        <p:spPr>
          <a:xfrm>
            <a:off x="6956312" y="2991726"/>
            <a:ext cx="1948276" cy="501649"/>
          </a:xfrm>
          <a:prstGeom prst="roundRect">
            <a:avLst/>
          </a:prstGeom>
          <a:solidFill>
            <a:srgbClr val="66C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i="0" dirty="0" err="1">
                <a:effectLst/>
              </a:rPr>
              <a:t>Prosiect</a:t>
            </a:r>
            <a:r>
              <a:rPr lang="en-GB" sz="1000" b="1" i="0" dirty="0">
                <a:effectLst/>
              </a:rPr>
              <a:t> </a:t>
            </a:r>
            <a:r>
              <a:rPr lang="en-GB" sz="1000" b="1" i="0" dirty="0" err="1">
                <a:effectLst/>
              </a:rPr>
              <a:t>Cyflymder</a:t>
            </a:r>
            <a:endParaRPr lang="en-GB" sz="1000" b="1" i="0" dirty="0">
              <a:effectLst/>
            </a:endParaRPr>
          </a:p>
          <a:p>
            <a:pPr algn="ctr"/>
            <a:r>
              <a:rPr lang="en-GB" sz="800" i="1" dirty="0"/>
              <a:t>NSIP </a:t>
            </a:r>
            <a:r>
              <a:rPr lang="en-GB" sz="800" i="1" dirty="0" err="1"/>
              <a:t>Diwygio</a:t>
            </a:r>
            <a:endParaRPr lang="en-GB" sz="800" i="1" dirty="0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459DBD81-94F3-4EE9-9BAF-A717F6B631F1}"/>
              </a:ext>
            </a:extLst>
          </p:cNvPr>
          <p:cNvSpPr/>
          <p:nvPr/>
        </p:nvSpPr>
        <p:spPr>
          <a:xfrm>
            <a:off x="6960764" y="3746532"/>
            <a:ext cx="1948277" cy="495300"/>
          </a:xfrm>
          <a:prstGeom prst="roundRect">
            <a:avLst/>
          </a:prstGeom>
          <a:solidFill>
            <a:srgbClr val="D2F5F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Arweinydd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Gweithrediadau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Matthew Scriven, Kathryn Dunne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96F6026E-CA90-4BD7-AA67-7F73BC6BA673}"/>
              </a:ext>
            </a:extLst>
          </p:cNvPr>
          <p:cNvSpPr/>
          <p:nvPr/>
        </p:nvSpPr>
        <p:spPr>
          <a:xfrm>
            <a:off x="3645341" y="4535917"/>
            <a:ext cx="858024" cy="70541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Rheolwyr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Arolygwyr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DAD37F60-7238-4E56-BB5E-86416CE8C92E}"/>
              </a:ext>
            </a:extLst>
          </p:cNvPr>
          <p:cNvCxnSpPr>
            <a:cxnSpLocks/>
            <a:endCxn id="91" idx="0"/>
          </p:cNvCxnSpPr>
          <p:nvPr/>
        </p:nvCxnSpPr>
        <p:spPr>
          <a:xfrm>
            <a:off x="4074353" y="4268505"/>
            <a:ext cx="0" cy="26741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E5A72B02-BB27-4645-A5FF-EFC8C13D3166}"/>
              </a:ext>
            </a:extLst>
          </p:cNvPr>
          <p:cNvCxnSpPr>
            <a:cxnSpLocks/>
            <a:stCxn id="91" idx="2"/>
            <a:endCxn id="95" idx="0"/>
          </p:cNvCxnSpPr>
          <p:nvPr/>
        </p:nvCxnSpPr>
        <p:spPr>
          <a:xfrm flipH="1">
            <a:off x="4072588" y="5241333"/>
            <a:ext cx="1765" cy="2679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D41621EF-5CB3-4EF3-8FB4-7415B6B4E60E}"/>
              </a:ext>
            </a:extLst>
          </p:cNvPr>
          <p:cNvSpPr/>
          <p:nvPr/>
        </p:nvSpPr>
        <p:spPr>
          <a:xfrm>
            <a:off x="3644691" y="5509299"/>
            <a:ext cx="855794" cy="6997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Arolygwyr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Archwilio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9F64666B-AA52-481E-BD66-2F8CF4627BA8}"/>
              </a:ext>
            </a:extLst>
          </p:cNvPr>
          <p:cNvCxnSpPr>
            <a:cxnSpLocks/>
            <a:endCxn id="205" idx="0"/>
          </p:cNvCxnSpPr>
          <p:nvPr/>
        </p:nvCxnSpPr>
        <p:spPr>
          <a:xfrm>
            <a:off x="3047247" y="5234898"/>
            <a:ext cx="2990" cy="26296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A54A2774-9962-4B3F-836E-A20E7DA415A7}"/>
              </a:ext>
            </a:extLst>
          </p:cNvPr>
          <p:cNvSpPr/>
          <p:nvPr/>
        </p:nvSpPr>
        <p:spPr>
          <a:xfrm>
            <a:off x="5765213" y="4533585"/>
            <a:ext cx="858024" cy="70541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Rheolwyr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Arolygwyr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E0E05AAB-194D-4D26-9542-4FFFFC23485B}"/>
              </a:ext>
            </a:extLst>
          </p:cNvPr>
          <p:cNvCxnSpPr>
            <a:cxnSpLocks/>
            <a:endCxn id="101" idx="0"/>
          </p:cNvCxnSpPr>
          <p:nvPr/>
        </p:nvCxnSpPr>
        <p:spPr>
          <a:xfrm>
            <a:off x="6193111" y="4245822"/>
            <a:ext cx="1114" cy="28776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62FC05BF-A17E-4E2D-9A78-42771B64622B}"/>
              </a:ext>
            </a:extLst>
          </p:cNvPr>
          <p:cNvCxnSpPr>
            <a:cxnSpLocks/>
            <a:stCxn id="101" idx="2"/>
            <a:endCxn id="104" idx="0"/>
          </p:cNvCxnSpPr>
          <p:nvPr/>
        </p:nvCxnSpPr>
        <p:spPr>
          <a:xfrm flipH="1">
            <a:off x="6193111" y="5239001"/>
            <a:ext cx="1114" cy="27030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1B359CF4-4395-4910-B7B8-FD3575FCD565}"/>
              </a:ext>
            </a:extLst>
          </p:cNvPr>
          <p:cNvSpPr/>
          <p:nvPr/>
        </p:nvSpPr>
        <p:spPr>
          <a:xfrm>
            <a:off x="5765214" y="5509310"/>
            <a:ext cx="855794" cy="6997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Arolygwyr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Archwilio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D874D7C8-5C05-4061-9897-34F0664603CC}"/>
              </a:ext>
            </a:extLst>
          </p:cNvPr>
          <p:cNvSpPr/>
          <p:nvPr/>
        </p:nvSpPr>
        <p:spPr>
          <a:xfrm>
            <a:off x="6956311" y="4535917"/>
            <a:ext cx="978199" cy="697318"/>
          </a:xfrm>
          <a:prstGeom prst="roundRect">
            <a:avLst/>
          </a:prstGeom>
          <a:solidFill>
            <a:srgbClr val="D2F5F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00" b="1" dirty="0" err="1">
                <a:solidFill>
                  <a:schemeClr val="tx1"/>
                </a:solidFill>
              </a:rPr>
              <a:t>Rheolwr</a:t>
            </a:r>
            <a:endParaRPr lang="en-GB" sz="700" b="1" dirty="0">
              <a:solidFill>
                <a:schemeClr val="tx1"/>
              </a:solidFill>
            </a:endParaRPr>
          </a:p>
          <a:p>
            <a:pPr algn="ctr"/>
            <a:r>
              <a:rPr lang="en-GB" sz="700" b="1" dirty="0" err="1">
                <a:solidFill>
                  <a:schemeClr val="tx1"/>
                </a:solidFill>
              </a:rPr>
              <a:t>Gweithrediadau</a:t>
            </a:r>
            <a:endParaRPr lang="en-GB" sz="700" b="1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Richard Price,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Kate Mignano</a:t>
            </a: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CF5344EC-168F-4E6F-B558-76395CC66247}"/>
              </a:ext>
            </a:extLst>
          </p:cNvPr>
          <p:cNvSpPr/>
          <p:nvPr/>
        </p:nvSpPr>
        <p:spPr>
          <a:xfrm>
            <a:off x="6944921" y="5485651"/>
            <a:ext cx="976071" cy="723299"/>
          </a:xfrm>
          <a:prstGeom prst="roundRect">
            <a:avLst/>
          </a:prstGeom>
          <a:solidFill>
            <a:srgbClr val="D2F5F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Timau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Achos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FE09FBC8-79EB-4EF6-8172-B2A799443C7A}"/>
              </a:ext>
            </a:extLst>
          </p:cNvPr>
          <p:cNvCxnSpPr>
            <a:cxnSpLocks/>
          </p:cNvCxnSpPr>
          <p:nvPr/>
        </p:nvCxnSpPr>
        <p:spPr>
          <a:xfrm>
            <a:off x="5669656" y="2731838"/>
            <a:ext cx="1575" cy="2605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F6B3066F-D02D-49C1-ACC4-60F1E2DFAA23}"/>
              </a:ext>
            </a:extLst>
          </p:cNvPr>
          <p:cNvCxnSpPr>
            <a:cxnSpLocks/>
          </p:cNvCxnSpPr>
          <p:nvPr/>
        </p:nvCxnSpPr>
        <p:spPr>
          <a:xfrm>
            <a:off x="5681975" y="3493479"/>
            <a:ext cx="0" cy="266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DE6A69FD-E8DC-4D56-B251-AA11B2478C39}"/>
              </a:ext>
            </a:extLst>
          </p:cNvPr>
          <p:cNvCxnSpPr>
            <a:cxnSpLocks/>
          </p:cNvCxnSpPr>
          <p:nvPr/>
        </p:nvCxnSpPr>
        <p:spPr>
          <a:xfrm>
            <a:off x="7896228" y="3485381"/>
            <a:ext cx="0" cy="266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C781CD93-8627-4541-992C-26ADD4B1C280}"/>
              </a:ext>
            </a:extLst>
          </p:cNvPr>
          <p:cNvCxnSpPr>
            <a:cxnSpLocks/>
          </p:cNvCxnSpPr>
          <p:nvPr/>
        </p:nvCxnSpPr>
        <p:spPr>
          <a:xfrm flipV="1">
            <a:off x="4751705" y="2474533"/>
            <a:ext cx="0" cy="1255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8339644D-068A-4CA2-B148-8AB7C1FDF37D}"/>
              </a:ext>
            </a:extLst>
          </p:cNvPr>
          <p:cNvCxnSpPr>
            <a:cxnSpLocks/>
          </p:cNvCxnSpPr>
          <p:nvPr/>
        </p:nvCxnSpPr>
        <p:spPr>
          <a:xfrm flipH="1">
            <a:off x="4751704" y="2600065"/>
            <a:ext cx="31434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EADE7E2E-4BDD-48C7-9CA1-97A593A21C9C}"/>
              </a:ext>
            </a:extLst>
          </p:cNvPr>
          <p:cNvSpPr/>
          <p:nvPr/>
        </p:nvSpPr>
        <p:spPr>
          <a:xfrm>
            <a:off x="8036717" y="5492161"/>
            <a:ext cx="872327" cy="6997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Arolygwyr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Archwilio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E95296B4-A16B-4938-A75F-37CC1BEF203E}"/>
              </a:ext>
            </a:extLst>
          </p:cNvPr>
          <p:cNvCxnSpPr>
            <a:cxnSpLocks/>
          </p:cNvCxnSpPr>
          <p:nvPr/>
        </p:nvCxnSpPr>
        <p:spPr>
          <a:xfrm>
            <a:off x="8490251" y="4248342"/>
            <a:ext cx="1" cy="124381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20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46BDF009C22E499CE9A9FA570BCE41" ma:contentTypeVersion="13" ma:contentTypeDescription="Create a new document." ma:contentTypeScope="" ma:versionID="bd75a077f7e76a54fa762b692bebfb0c">
  <xsd:schema xmlns:xsd="http://www.w3.org/2001/XMLSchema" xmlns:xs="http://www.w3.org/2001/XMLSchema" xmlns:p="http://schemas.microsoft.com/office/2006/metadata/properties" xmlns:ns3="cd8ce752-981b-46a8-b7a5-7e601ad3ddeb" xmlns:ns4="b1ecf540-cf56-4d3e-87bc-0f0d13f21ccd" targetNamespace="http://schemas.microsoft.com/office/2006/metadata/properties" ma:root="true" ma:fieldsID="955be2087cd18a55acfef0809ad20c32" ns3:_="" ns4:_="">
    <xsd:import namespace="cd8ce752-981b-46a8-b7a5-7e601ad3ddeb"/>
    <xsd:import namespace="b1ecf540-cf56-4d3e-87bc-0f0d13f21c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ce752-981b-46a8-b7a5-7e601ad3dde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cf540-cf56-4d3e-87bc-0f0d13f21c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E1C1FC-BCB3-4209-8EFA-0B76BFBF50D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1F6FFD7-4E8C-4C6B-A307-6C810C2230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8ce752-981b-46a8-b7a5-7e601ad3ddeb"/>
    <ds:schemaRef ds:uri="b1ecf540-cf56-4d3e-87bc-0f0d13f21c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DA05D7-406B-44CE-844B-55F28F2A9E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22058</TotalTime>
  <Words>165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Price, Richard</dc:creator>
  <cp:lastModifiedBy>Price, Richard</cp:lastModifiedBy>
  <cp:revision>12</cp:revision>
  <dcterms:created xsi:type="dcterms:W3CDTF">2020-09-07T12:30:32Z</dcterms:created>
  <dcterms:modified xsi:type="dcterms:W3CDTF">2023-03-27T11:30:45Z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0x0101002346BDF009C22E499CE9A9FA570BCE41</vt:lpwstr>
  </property>
</Properties>
</file>